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Roboto"/>
      <p:regular r:id="rId15"/>
      <p:bold r:id="rId16"/>
      <p:italic r:id="rId17"/>
      <p:boldItalic r:id="rId18"/>
    </p:embeddedFont>
    <p:embeddedFont>
      <p:font typeface="Heebo"/>
      <p:regular r:id="rId19"/>
      <p:bold r:id="rId20"/>
    </p:embeddedFont>
    <p:embeddedFont>
      <p:font typeface="Montserra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ebo-bold.fntdata"/><Relationship Id="rId11" Type="http://schemas.openxmlformats.org/officeDocument/2006/relationships/slide" Target="slides/slide7.xml"/><Relationship Id="rId22" Type="http://schemas.openxmlformats.org/officeDocument/2006/relationships/font" Target="fonts/Montserrat-bold.fntdata"/><Relationship Id="rId10" Type="http://schemas.openxmlformats.org/officeDocument/2006/relationships/slide" Target="slides/slide6.xml"/><Relationship Id="rId21" Type="http://schemas.openxmlformats.org/officeDocument/2006/relationships/font" Target="fonts/Montserrat-regular.fntdata"/><Relationship Id="rId13" Type="http://schemas.openxmlformats.org/officeDocument/2006/relationships/slide" Target="slides/slide9.xml"/><Relationship Id="rId24" Type="http://schemas.openxmlformats.org/officeDocument/2006/relationships/font" Target="fonts/Montserrat-boldItalic.fntdata"/><Relationship Id="rId12" Type="http://schemas.openxmlformats.org/officeDocument/2006/relationships/slide" Target="slides/slide8.xml"/><Relationship Id="rId23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Heebo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371850" y="1097275"/>
            <a:ext cx="5486650" cy="54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822950" y="6949425"/>
            <a:ext cx="6583675" cy="65836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" name="Google Shape;9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557c0dbadf_0_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9" name="Google Shape;169;g2557c0dbadf_0_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557c0dbadf_0_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" name="Google Shape;21;p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5516055e45_0_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" name="Google Shape;40;g25516055e45_0_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g25516055e45_0_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" name="Google Shape;50;p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1" name="Google Shape;81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8" name="Google Shape;98;p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7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7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516055e45_0_2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g25516055e45_0_2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g25516055e45_0_2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7.png"/><Relationship Id="rId5" Type="http://schemas.openxmlformats.org/officeDocument/2006/relationships/image" Target="../media/image11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8.png"/><Relationship Id="rId6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" name="Google Shape;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 cap="flat" cmpd="sng" w="9525">
            <a:solidFill>
              <a:srgbClr val="FFFFFF">
                <a:alpha val="1568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3661000" y="309450"/>
            <a:ext cx="6924900" cy="23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575"/>
              <a:buFont typeface="Montserrat"/>
              <a:buNone/>
            </a:pPr>
            <a:r>
              <a:rPr b="1" lang="en-US" sz="3975">
                <a:solidFill>
                  <a:srgbClr val="F2F0F4"/>
                </a:solidFill>
              </a:rPr>
              <a:t>TRANSFORMACIÓN </a:t>
            </a:r>
            <a:endParaRPr b="1" sz="3975">
              <a:solidFill>
                <a:srgbClr val="F2F0F4"/>
              </a:solidFill>
            </a:endParaRPr>
          </a:p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575"/>
              <a:buFont typeface="Montserrat"/>
              <a:buNone/>
            </a:pPr>
            <a:r>
              <a:rPr b="1" lang="en-US" sz="3975">
                <a:solidFill>
                  <a:srgbClr val="F2F0F4"/>
                </a:solidFill>
              </a:rPr>
              <a:t>DIGITAL EN LA </a:t>
            </a:r>
            <a:endParaRPr b="1" sz="3975">
              <a:solidFill>
                <a:srgbClr val="F2F0F4"/>
              </a:solidFill>
            </a:endParaRPr>
          </a:p>
          <a:p>
            <a:pPr indent="0" lvl="0" marL="0" marR="0" rtl="0" algn="l">
              <a:lnSpc>
                <a:spcPct val="13001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575"/>
              <a:buFont typeface="Montserrat"/>
              <a:buNone/>
            </a:pPr>
            <a:r>
              <a:rPr b="1" lang="en-US" sz="3975">
                <a:solidFill>
                  <a:srgbClr val="F2F0F4"/>
                </a:solidFill>
              </a:rPr>
              <a:t>INDUSTRIA</a:t>
            </a:r>
            <a:r>
              <a:rPr b="1" lang="en-US" sz="3975" u="none" cap="none" strike="noStrike">
                <a:solidFill>
                  <a:srgbClr val="F2F0F4"/>
                </a:solidFill>
              </a:rPr>
              <a:t> </a:t>
            </a:r>
            <a:r>
              <a:rPr b="1" lang="en-US" sz="3975">
                <a:solidFill>
                  <a:srgbClr val="F2F0F4"/>
                </a:solidFill>
              </a:rPr>
              <a:t>ARGENTINA</a:t>
            </a:r>
            <a:r>
              <a:rPr b="1" lang="en-US" sz="3975" u="none" cap="none" strike="noStrike">
                <a:solidFill>
                  <a:srgbClr val="F2F0F4"/>
                </a:solidFill>
              </a:rPr>
              <a:t> </a:t>
            </a:r>
            <a:r>
              <a:rPr i="0" lang="en-US" sz="3975" u="none" cap="none" strike="noStrike">
                <a:solidFill>
                  <a:srgbClr val="F2F0F4"/>
                </a:solidFill>
              </a:rPr>
              <a:t> </a:t>
            </a:r>
            <a:r>
              <a:rPr i="0" lang="en-US" sz="3975" u="none" cap="none" strike="noStrike">
                <a:solidFill>
                  <a:srgbClr val="F2F0F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                                                                                                                   </a:t>
            </a:r>
            <a:endParaRPr i="0" sz="3975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" name="Google Shape;15;p3"/>
          <p:cNvSpPr/>
          <p:nvPr/>
        </p:nvSpPr>
        <p:spPr>
          <a:xfrm>
            <a:off x="3661000" y="3075750"/>
            <a:ext cx="7691400" cy="20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25"/>
              <a:buFont typeface="Heebo"/>
              <a:buNone/>
            </a:pPr>
            <a:r>
              <a:rPr b="1" i="1" lang="en-US" sz="1825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“</a:t>
            </a:r>
            <a:r>
              <a:rPr b="1" i="1" lang="en-US" sz="1825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Industria 4.0 ha cambiado la forma en que las empresas operan en todo el mundo. En Argentina, las empresas y las universidades están trabajando juntas para adaptarse a los nuevos desafíos y oportunidades.</a:t>
            </a:r>
            <a:r>
              <a:rPr b="1" i="1" lang="en-US" sz="1825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”</a:t>
            </a:r>
            <a:r>
              <a:rPr b="0" i="0" lang="en-US" sz="1525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                                                                             </a:t>
            </a:r>
            <a:endParaRPr b="0" i="0" sz="15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 rotWithShape="1">
          <a:blip r:embed="rId4">
            <a:alphaModFix/>
          </a:blip>
          <a:srcRect b="0" l="0" r="67178" t="0"/>
          <a:stretch/>
        </p:blipFill>
        <p:spPr>
          <a:xfrm>
            <a:off x="0" y="0"/>
            <a:ext cx="3376384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21224" y="3676799"/>
            <a:ext cx="733925" cy="876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D966">
                <a:alpha val="50000"/>
              </a:srgbClr>
            </a:outerShdw>
          </a:effectLst>
        </p:spPr>
      </p:pic>
      <p:sp>
        <p:nvSpPr>
          <p:cNvPr id="18" name="Google Shape;18;p3"/>
          <p:cNvSpPr/>
          <p:nvPr/>
        </p:nvSpPr>
        <p:spPr>
          <a:xfrm>
            <a:off x="3516000" y="7107200"/>
            <a:ext cx="109989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25"/>
              <a:buFont typeface="Heebo"/>
              <a:buNone/>
            </a:pPr>
            <a:r>
              <a:rPr b="1" i="1" lang="en-US" sz="1825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Hecho por Valentino Rao - Uriel Gallardo - Joaquín Romero - Nahuel Pereyra - Marcos Raúl Gatica</a:t>
            </a:r>
            <a:r>
              <a:rPr b="0" i="0" lang="en-US" sz="1525" u="none" cap="none" strike="noStrike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                             </a:t>
            </a:r>
            <a:endParaRPr b="0" i="0" sz="15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2" name="Google Shape;17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 cap="flat" cmpd="sng" w="9525">
            <a:solidFill>
              <a:srgbClr val="FFFFFF">
                <a:alpha val="1569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2"/>
          <p:cNvSpPr/>
          <p:nvPr/>
        </p:nvSpPr>
        <p:spPr>
          <a:xfrm>
            <a:off x="5811600" y="1816625"/>
            <a:ext cx="30072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140"/>
              <a:buFont typeface="Montserrat"/>
              <a:buNone/>
            </a:pPr>
            <a:r>
              <a:rPr b="1" i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FIN</a:t>
            </a:r>
            <a:endParaRPr b="1" i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Google Shape;175;p12"/>
          <p:cNvPicPr preferRelativeResize="0"/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3304225" y="3485701"/>
            <a:ext cx="8021950" cy="2637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4" name="Google Shape;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 cap="flat" cmpd="sng" w="9525">
            <a:solidFill>
              <a:srgbClr val="FFFFFF">
                <a:alpha val="1568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87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" name="Google Shape;26;p4"/>
          <p:cNvSpPr/>
          <p:nvPr/>
        </p:nvSpPr>
        <p:spPr>
          <a:xfrm>
            <a:off x="958524" y="438470"/>
            <a:ext cx="12963900" cy="14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1" lang="en-US" sz="36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DESAFÍOS Y OPORTUNIDADES DE LA TRANSFORMACIÓN DIGITAL</a:t>
            </a:r>
            <a:endParaRPr b="1" i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833200" y="2571025"/>
            <a:ext cx="4173300" cy="3630600"/>
          </a:xfrm>
          <a:prstGeom prst="roundRect">
            <a:avLst>
              <a:gd fmla="val 1612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1063015" y="2818345"/>
            <a:ext cx="37137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lang="en-US" sz="21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Nuevas formas de producción</a:t>
            </a:r>
            <a:endParaRPr b="1"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4"/>
          <p:cNvSpPr/>
          <p:nvPr/>
        </p:nvSpPr>
        <p:spPr>
          <a:xfrm>
            <a:off x="1063025" y="3786748"/>
            <a:ext cx="3713700" cy="24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</a:t>
            </a:r>
            <a:r>
              <a:rPr lang="en-US" sz="17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automatización y la inteligencia</a:t>
            </a:r>
            <a:r>
              <a:rPr lang="en-US" sz="17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artificial están transformando la producción y la logística de las empresas, mejorando la eficiencia y reduciendo los errores.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5228625" y="2571025"/>
            <a:ext cx="4173300" cy="3630600"/>
          </a:xfrm>
          <a:prstGeom prst="roundRect">
            <a:avLst>
              <a:gd fmla="val 1612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5458433" y="2818345"/>
            <a:ext cx="37137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lang="en-US" sz="21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Mejoras en los </a:t>
            </a:r>
            <a:r>
              <a:rPr b="1" lang="en-US" sz="21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procesos</a:t>
            </a:r>
            <a:r>
              <a:rPr b="1" lang="en-US" sz="21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 de negocio</a:t>
            </a:r>
            <a:endParaRPr b="1"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5458433" y="3703211"/>
            <a:ext cx="37137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tecnología permite una mayor visibilidad y análisis de los procesos de negocio, lo que se traduce en mejores decisiones y una mayor satisfacción del cliente.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9624050" y="2571025"/>
            <a:ext cx="4173300" cy="3630600"/>
          </a:xfrm>
          <a:prstGeom prst="roundRect">
            <a:avLst>
              <a:gd fmla="val 1612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87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9853825" y="2818352"/>
            <a:ext cx="3713700" cy="9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87"/>
              <a:buFont typeface="Montserrat"/>
              <a:buNone/>
            </a:pPr>
            <a:r>
              <a:rPr b="1" lang="en-US" sz="2187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Cambio de paradigma en la industria</a:t>
            </a:r>
            <a:endParaRPr b="1" sz="2187">
              <a:solidFill>
                <a:srgbClr val="DCD7E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9853826" y="3786761"/>
            <a:ext cx="3713700" cy="15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lang="en-US" sz="17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Industria 4.0 está impulsando un cambio de paradigma en la forma en que las empresas y los profesionales piensan sobre el negocio y el trabajo.</a:t>
            </a:r>
            <a:endParaRPr sz="1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" name="Google Shape;36;p4"/>
          <p:cNvPicPr preferRelativeResize="0"/>
          <p:nvPr/>
        </p:nvPicPr>
        <p:blipFill rotWithShape="1">
          <a:blip r:embed="rId4">
            <a:alphaModFix/>
          </a:blip>
          <a:srcRect b="36000" l="0" r="1729" t="0"/>
          <a:stretch/>
        </p:blipFill>
        <p:spPr>
          <a:xfrm>
            <a:off x="2523200" y="6364900"/>
            <a:ext cx="4766475" cy="17662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" name="Google Shape;37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77512" y="6299199"/>
            <a:ext cx="2845138" cy="18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3" name="Google Shape;4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 cap="flat" cmpd="sng" w="9525">
            <a:solidFill>
              <a:srgbClr val="FFFFFF">
                <a:alpha val="1569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788695" y="433277"/>
            <a:ext cx="130530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IMPACTO DE LA INDUSTRIA 4.0 EN LAS EMPRESAS ARGENTINAS</a:t>
            </a:r>
            <a:endParaRPr b="1" i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7395025" y="2604250"/>
            <a:ext cx="6208500" cy="4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marR="0" rtl="0" algn="l">
              <a:lnSpc>
                <a:spcPct val="180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 la actualidad, solo el 34% de las empresas del país se han adaptado con éxito a la Industria 4.0. 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80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Las empresas</a:t>
            </a: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medianas o emergentes no ven la necesidad de realizar tal inversión.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8001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-"/>
            </a:pP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 contrario,</a:t>
            </a:r>
            <a:r>
              <a:rPr lang="en-U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el gobierno facilita las importaciones a empresas internacionales, como el caso de Samsung.</a:t>
            </a:r>
            <a:endParaRPr sz="235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" name="Google Shape;47;p5"/>
          <p:cNvPicPr preferRelativeResize="0"/>
          <p:nvPr/>
        </p:nvPicPr>
        <p:blipFill rotWithShape="1">
          <a:blip r:embed="rId4">
            <a:alphaModFix/>
          </a:blip>
          <a:srcRect b="12047" l="0" r="0" t="10577"/>
          <a:stretch/>
        </p:blipFill>
        <p:spPr>
          <a:xfrm>
            <a:off x="788700" y="2151675"/>
            <a:ext cx="6442150" cy="4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3" name="Google Shape;53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-125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 cap="flat" cmpd="sng" w="9525">
            <a:solidFill>
              <a:srgbClr val="FFFFFF">
                <a:alpha val="1568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520975" y="537875"/>
            <a:ext cx="13588200" cy="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29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016"/>
              <a:buFont typeface="Montserrat"/>
              <a:buNone/>
            </a:pPr>
            <a:r>
              <a:rPr b="1" i="1" lang="en-US" sz="36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ADAPTACIÓN DE LAS UNIVERSIDADES ARGENTINAS </a:t>
            </a:r>
            <a:endParaRPr b="1" i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6"/>
          <p:cNvSpPr/>
          <p:nvPr/>
        </p:nvSpPr>
        <p:spPr>
          <a:xfrm>
            <a:off x="765215" y="4782979"/>
            <a:ext cx="13099971" cy="40719"/>
          </a:xfrm>
          <a:prstGeom prst="rect">
            <a:avLst/>
          </a:prstGeom>
          <a:solidFill>
            <a:srgbClr val="4817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2582217" y="5071132"/>
            <a:ext cx="40800" cy="714000"/>
          </a:xfrm>
          <a:prstGeom prst="rect">
            <a:avLst/>
          </a:prstGeom>
          <a:solidFill>
            <a:srgbClr val="4817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2373087" y="4553486"/>
            <a:ext cx="459000" cy="459000"/>
          </a:xfrm>
          <a:prstGeom prst="roundRect">
            <a:avLst>
              <a:gd fmla="val 11950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2545414" y="4604385"/>
            <a:ext cx="1143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410"/>
              <a:buFont typeface="Montserrat"/>
              <a:buNone/>
            </a:pPr>
            <a:r>
              <a:rPr lang="en-US" sz="241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41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1443012" y="5741900"/>
            <a:ext cx="44637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2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08"/>
              <a:buFont typeface="Montserrat"/>
              <a:buNone/>
            </a:pPr>
            <a:r>
              <a:rPr lang="en-US" sz="2008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TRABAJOS DE INVESTIGACIÓN</a:t>
            </a:r>
            <a:endParaRPr sz="200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4455871" y="4109551"/>
            <a:ext cx="40800" cy="714000"/>
          </a:xfrm>
          <a:prstGeom prst="rect">
            <a:avLst/>
          </a:prstGeom>
          <a:solidFill>
            <a:srgbClr val="4817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>
            <a:off x="4246728" y="4553536"/>
            <a:ext cx="459000" cy="459000"/>
          </a:xfrm>
          <a:prstGeom prst="roundRect">
            <a:avLst>
              <a:gd fmla="val 11950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4388614" y="4604373"/>
            <a:ext cx="175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410"/>
              <a:buFont typeface="Montserrat"/>
              <a:buNone/>
            </a:pPr>
            <a:r>
              <a:rPr lang="en-US" sz="241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1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6"/>
          <p:cNvSpPr/>
          <p:nvPr/>
        </p:nvSpPr>
        <p:spPr>
          <a:xfrm>
            <a:off x="1946050" y="1752050"/>
            <a:ext cx="4789500" cy="6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2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08"/>
              <a:buFont typeface="Montserrat"/>
              <a:buNone/>
            </a:pPr>
            <a:r>
              <a:rPr lang="en-US" sz="2008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CAPACITAR EXPERTOS Y COLABORACIÓN CON EMPRESAS</a:t>
            </a:r>
            <a:endParaRPr sz="200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8906570" y="4782919"/>
            <a:ext cx="40800" cy="714000"/>
          </a:xfrm>
          <a:prstGeom prst="rect">
            <a:avLst/>
          </a:prstGeom>
          <a:solidFill>
            <a:srgbClr val="4817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8697427" y="4573674"/>
            <a:ext cx="459000" cy="459000"/>
          </a:xfrm>
          <a:prstGeom prst="roundRect">
            <a:avLst>
              <a:gd fmla="val 11950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8839362" y="4604323"/>
            <a:ext cx="175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410"/>
              <a:buFont typeface="Montserrat"/>
              <a:buNone/>
            </a:pPr>
            <a:r>
              <a:rPr lang="en-US" sz="241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41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6"/>
          <p:cNvSpPr/>
          <p:nvPr/>
        </p:nvSpPr>
        <p:spPr>
          <a:xfrm>
            <a:off x="6398386" y="5599063"/>
            <a:ext cx="50571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2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08"/>
              <a:buFont typeface="Montserrat"/>
              <a:buNone/>
            </a:pPr>
            <a:r>
              <a:rPr lang="en-US" sz="2008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DIPLOMATURAS</a:t>
            </a:r>
            <a:endParaRPr sz="200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3063" y="6032700"/>
            <a:ext cx="2603575" cy="170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3700" y="2497363"/>
            <a:ext cx="2962275" cy="15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3328" y="6032700"/>
            <a:ext cx="388731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6"/>
          <p:cNvSpPr/>
          <p:nvPr/>
        </p:nvSpPr>
        <p:spPr>
          <a:xfrm>
            <a:off x="12065764" y="4604435"/>
            <a:ext cx="175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410"/>
              <a:buFont typeface="Montserrat"/>
              <a:buNone/>
            </a:pPr>
            <a:r>
              <a:rPr lang="en-US" sz="241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41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"/>
          <p:cNvSpPr/>
          <p:nvPr/>
        </p:nvSpPr>
        <p:spPr>
          <a:xfrm>
            <a:off x="11923878" y="4573849"/>
            <a:ext cx="459000" cy="459000"/>
          </a:xfrm>
          <a:prstGeom prst="roundRect">
            <a:avLst>
              <a:gd fmla="val 11950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12132971" y="4109551"/>
            <a:ext cx="40800" cy="714000"/>
          </a:xfrm>
          <a:prstGeom prst="rect">
            <a:avLst/>
          </a:prstGeom>
          <a:solidFill>
            <a:srgbClr val="48178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"/>
          <p:cNvSpPr/>
          <p:nvPr/>
        </p:nvSpPr>
        <p:spPr>
          <a:xfrm>
            <a:off x="12065764" y="4635048"/>
            <a:ext cx="175200" cy="3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410"/>
              <a:buFont typeface="Montserrat"/>
              <a:buNone/>
            </a:pPr>
            <a:r>
              <a:rPr lang="en-US" sz="2410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sz="241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496025" y="3278788"/>
            <a:ext cx="3314700" cy="6762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"/>
          <p:cNvSpPr/>
          <p:nvPr/>
        </p:nvSpPr>
        <p:spPr>
          <a:xfrm>
            <a:off x="10222572" y="2721750"/>
            <a:ext cx="38616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29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008"/>
              <a:buFont typeface="Montserrat"/>
              <a:buNone/>
            </a:pPr>
            <a:r>
              <a:rPr lang="en-US" sz="2008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APOYO GUBERNAMENTAL</a:t>
            </a:r>
            <a:endParaRPr sz="2008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" name="Google Shape;78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5975" y="2611225"/>
            <a:ext cx="1253550" cy="12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84" name="Google Shape;8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 cap="flat" cmpd="sng" w="9525">
            <a:solidFill>
              <a:srgbClr val="FFFFFF">
                <a:alpha val="1568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7"/>
          <p:cNvSpPr/>
          <p:nvPr/>
        </p:nvSpPr>
        <p:spPr>
          <a:xfrm>
            <a:off x="754325" y="407824"/>
            <a:ext cx="131220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32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959"/>
              <a:buFont typeface="Montserrat"/>
              <a:buNone/>
            </a:pPr>
            <a:r>
              <a:rPr b="1" i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ADOPCIÓN DE LA TECNOLOGÍA Y SU INFLUENCIA EN EL MERCADO LABORAL</a:t>
            </a:r>
            <a:endParaRPr b="1" i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87" name="Google Shape;8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6743" y="2342555"/>
            <a:ext cx="2614970" cy="261497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/>
          <p:nvPr/>
        </p:nvSpPr>
        <p:spPr>
          <a:xfrm>
            <a:off x="1868450" y="5158625"/>
            <a:ext cx="22017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6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979"/>
              <a:buFont typeface="Montserrat"/>
              <a:buNone/>
            </a:pPr>
            <a:r>
              <a:rPr lang="en-US" sz="1979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Automatización</a:t>
            </a:r>
            <a:endParaRPr sz="19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7"/>
          <p:cNvSpPr/>
          <p:nvPr/>
        </p:nvSpPr>
        <p:spPr>
          <a:xfrm>
            <a:off x="754261" y="5686544"/>
            <a:ext cx="4239935" cy="14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7998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84"/>
              <a:buFont typeface="Heebo"/>
              <a:buNone/>
            </a:pPr>
            <a:r>
              <a:rPr lang="en-US" sz="158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automatización está transformando la forma en que las empresas producen bienes y servicios, lo que está cambiando la forma en que se contratan y desarrollan los trabajadores.</a:t>
            </a:r>
            <a:endParaRPr sz="158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7"/>
          <p:cNvSpPr/>
          <p:nvPr/>
        </p:nvSpPr>
        <p:spPr>
          <a:xfrm>
            <a:off x="5809951" y="5131125"/>
            <a:ext cx="3010500" cy="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6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979"/>
              <a:buFont typeface="Montserrat"/>
              <a:buNone/>
            </a:pPr>
            <a:r>
              <a:rPr lang="en-US" sz="1979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Inteligencia artificial</a:t>
            </a:r>
            <a:endParaRPr sz="19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5195292" y="5686544"/>
            <a:ext cx="4239935" cy="18097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7998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84"/>
              <a:buFont typeface="Heebo"/>
              <a:buNone/>
            </a:pPr>
            <a:r>
              <a:rPr lang="en-US" sz="158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inteligencia artificial está cambiando la forma en que los empleados realizan trabajos y están creando nuevos roles en áreas como el análisis de datos y la programación de sistemas.</a:t>
            </a:r>
            <a:endParaRPr sz="158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2" name="Google Shape;92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8806" y="2342555"/>
            <a:ext cx="2614970" cy="261497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7"/>
          <p:cNvSpPr/>
          <p:nvPr/>
        </p:nvSpPr>
        <p:spPr>
          <a:xfrm>
            <a:off x="10750510" y="5158621"/>
            <a:ext cx="2011442" cy="3268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6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1979"/>
              <a:buFont typeface="Montserrat"/>
              <a:buNone/>
            </a:pPr>
            <a:r>
              <a:rPr lang="en-US" sz="1979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Big Data</a:t>
            </a:r>
            <a:endParaRPr sz="1979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7"/>
          <p:cNvSpPr/>
          <p:nvPr/>
        </p:nvSpPr>
        <p:spPr>
          <a:xfrm>
            <a:off x="9636300" y="5686550"/>
            <a:ext cx="4239900" cy="18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7998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584"/>
              <a:buFont typeface="Heebo"/>
              <a:buNone/>
            </a:pPr>
            <a:r>
              <a:rPr lang="en-US" sz="158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Analizar datos</a:t>
            </a:r>
            <a:r>
              <a:rPr lang="en-US" sz="158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se está volviendo una </a:t>
            </a:r>
            <a:r>
              <a:rPr lang="en-US" sz="158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gran habilidad</a:t>
            </a:r>
            <a:r>
              <a:rPr lang="en-US" sz="1584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para los profesionales del futuro, a medida que las empresas buscan empleados que puedan ayudarlas a tomar decisiones basadas en datos y análisis.</a:t>
            </a:r>
            <a:endParaRPr sz="1584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p7"/>
          <p:cNvPicPr preferRelativeResize="0"/>
          <p:nvPr/>
        </p:nvPicPr>
        <p:blipFill rotWithShape="1">
          <a:blip r:embed="rId6">
            <a:alphaModFix/>
          </a:blip>
          <a:srcRect b="0" l="5344" r="40612" t="0"/>
          <a:stretch/>
        </p:blipFill>
        <p:spPr>
          <a:xfrm>
            <a:off x="6007775" y="2295450"/>
            <a:ext cx="2614976" cy="26069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1" name="Google Shape;101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 cap="flat" cmpd="sng" w="9525">
            <a:solidFill>
              <a:srgbClr val="FFFFFF">
                <a:alpha val="1568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8"/>
          <p:cNvSpPr/>
          <p:nvPr/>
        </p:nvSpPr>
        <p:spPr>
          <a:xfrm>
            <a:off x="216400" y="451876"/>
            <a:ext cx="8259900" cy="2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3504"/>
              <a:buFont typeface="Montserrat"/>
              <a:buNone/>
            </a:pPr>
            <a:r>
              <a:rPr b="1" i="1" lang="en-US" sz="36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CAMBIOS EN LOS PROGRAMAS ACADÉMICOS PARA ADAPTARSE A LA INDUSTRIA 4.0</a:t>
            </a:r>
            <a:endParaRPr b="1" i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667583" y="3474006"/>
            <a:ext cx="400500" cy="400500"/>
          </a:xfrm>
          <a:prstGeom prst="roundRect">
            <a:avLst>
              <a:gd fmla="val 13698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/>
          <p:cNvSpPr/>
          <p:nvPr/>
        </p:nvSpPr>
        <p:spPr>
          <a:xfrm>
            <a:off x="818317" y="3500676"/>
            <a:ext cx="990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99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3"/>
              <a:buFont typeface="Montserrat"/>
              <a:buNone/>
            </a:pPr>
            <a:r>
              <a:rPr lang="en-US" sz="2103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sz="21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1265521" y="3341633"/>
            <a:ext cx="1866900" cy="2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2"/>
              <a:buFont typeface="Montserrat"/>
              <a:buNone/>
            </a:pPr>
            <a:r>
              <a:rPr lang="en-US" sz="175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Nuevas materias</a:t>
            </a:r>
            <a:endParaRPr sz="17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1265525" y="4410025"/>
            <a:ext cx="2207700" cy="2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99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02"/>
              <a:buFont typeface="Heebo"/>
              <a:buNone/>
            </a:pPr>
            <a:r>
              <a:rPr lang="en-US" sz="1402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Se están agregando nuevas materias a los programas académicos para incluir temas importantes como la inteligencia artificial, el análisis de datos y la gestión de proyectos.</a:t>
            </a:r>
            <a:endParaRPr sz="140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3329821" y="3474006"/>
            <a:ext cx="400526" cy="400526"/>
          </a:xfrm>
          <a:prstGeom prst="roundRect">
            <a:avLst>
              <a:gd fmla="val 13698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3453884" y="3500676"/>
            <a:ext cx="152400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99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3"/>
              <a:buFont typeface="Montserrat"/>
              <a:buNone/>
            </a:pPr>
            <a:r>
              <a:rPr lang="en-US" sz="2103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21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3908346" y="3529608"/>
            <a:ext cx="1905714" cy="5784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2"/>
              <a:buFont typeface="Montserrat"/>
              <a:buNone/>
            </a:pPr>
            <a:r>
              <a:rPr lang="en-US" sz="175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Más prácticas de trabajo</a:t>
            </a:r>
            <a:endParaRPr sz="17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3980000" y="4410025"/>
            <a:ext cx="2083800" cy="25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99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02"/>
              <a:buFont typeface="Heebo"/>
              <a:buNone/>
            </a:pPr>
            <a:r>
              <a:rPr lang="en-US" sz="1402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Se están agregando más oportunidades de prácticas de trabajo en las empresas y laboratorios de la UTN, para dar a los estudiantes experiencia en el mundo real.</a:t>
            </a:r>
            <a:endParaRPr sz="140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5992058" y="3474006"/>
            <a:ext cx="400526" cy="400526"/>
          </a:xfrm>
          <a:prstGeom prst="roundRect">
            <a:avLst>
              <a:gd fmla="val 13698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"/>
          <p:cNvSpPr/>
          <p:nvPr/>
        </p:nvSpPr>
        <p:spPr>
          <a:xfrm>
            <a:off x="6116122" y="3500676"/>
            <a:ext cx="152400" cy="347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99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2103"/>
              <a:buFont typeface="Montserrat"/>
              <a:buNone/>
            </a:pPr>
            <a:r>
              <a:rPr lang="en-US" sz="2103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210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6570583" y="3529608"/>
            <a:ext cx="1780223" cy="2892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2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2"/>
              <a:buFont typeface="Montserrat"/>
              <a:buNone/>
            </a:pPr>
            <a:r>
              <a:rPr lang="en-US" sz="1752">
                <a:solidFill>
                  <a:srgbClr val="DCD7E5"/>
                </a:solidFill>
                <a:latin typeface="Montserrat"/>
                <a:ea typeface="Montserrat"/>
                <a:cs typeface="Montserrat"/>
                <a:sym typeface="Montserrat"/>
              </a:rPr>
              <a:t>Cursos en línea</a:t>
            </a:r>
            <a:endParaRPr sz="175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6500050" y="4410025"/>
            <a:ext cx="2207700" cy="28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9957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402"/>
              <a:buFont typeface="Heebo"/>
              <a:buNone/>
            </a:pPr>
            <a:r>
              <a:rPr lang="en-US" sz="1402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UTN está ofreciendo más cursos en línea para facilitar el aprendizaje y la capacitación de personas que trabajan en la industria y no pueden asistir a clases en persona.</a:t>
            </a:r>
            <a:endParaRPr sz="1402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16" name="Google Shape;11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92821" y="1224425"/>
            <a:ext cx="4388776" cy="28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692813" y="4622963"/>
            <a:ext cx="4388775" cy="2457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24" name="Google Shape;12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1"/>
            </a:srgbClr>
          </a:solidFill>
          <a:ln cap="flat" cmpd="sng" w="9525">
            <a:solidFill>
              <a:srgbClr val="FFFFFF">
                <a:alpha val="15686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788707" y="338027"/>
            <a:ext cx="130530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140"/>
              <a:buFont typeface="Montserrat"/>
              <a:buNone/>
            </a:pPr>
            <a:r>
              <a:rPr b="1" i="1" lang="en-US" sz="36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POLÍTICAS</a:t>
            </a:r>
            <a:r>
              <a:rPr b="1" i="1" lang="en-US" sz="36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 Y APOYO GUBERNAMENTAL </a:t>
            </a:r>
            <a:endParaRPr b="1" i="1" sz="3600">
              <a:solidFill>
                <a:srgbClr val="F2F0F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140"/>
              <a:buFont typeface="Montserrat"/>
              <a:buNone/>
            </a:pPr>
            <a:r>
              <a:rPr b="1" i="1" lang="en-US" sz="36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CASOS DE </a:t>
            </a:r>
            <a:r>
              <a:rPr b="1" i="1" lang="en-US" sz="360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ÉXITO</a:t>
            </a:r>
            <a:endParaRPr b="1" i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1423454" y="4872627"/>
            <a:ext cx="29412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070"/>
              <a:buFont typeface="Montserrat"/>
              <a:buNone/>
            </a:pPr>
            <a:r>
              <a:rPr lang="en-US" sz="207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HITEC</a:t>
            </a:r>
            <a:endParaRPr sz="20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788670" y="5758101"/>
            <a:ext cx="4210883" cy="1891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8001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656"/>
              <a:buFont typeface="Heebo"/>
              <a:buNone/>
            </a:pPr>
            <a:r>
              <a:rPr lang="en-US" sz="1656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empresa Hitec desarrolló la herramienta Terative, una plataforma que permite detectar anomalías y reducir fallas en las maquinarias de sus clientes.</a:t>
            </a:r>
            <a:endParaRPr sz="16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6263640" y="4872627"/>
            <a:ext cx="21030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070"/>
              <a:buFont typeface="Montserrat"/>
              <a:buNone/>
            </a:pPr>
            <a:r>
              <a:rPr lang="en-US" sz="207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SINTEPLAST</a:t>
            </a:r>
            <a:endParaRPr sz="20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5209818" y="5758101"/>
            <a:ext cx="4210883" cy="1891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8001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656"/>
              <a:buFont typeface="Heebo"/>
              <a:buNone/>
            </a:pPr>
            <a:r>
              <a:rPr lang="en-US" sz="1656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Sinteplast invirtió en herramientas de la Industria 4.0, lo que le permitió </a:t>
            </a:r>
            <a:r>
              <a:rPr lang="en-US" sz="1656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incorporar robots</a:t>
            </a:r>
            <a:r>
              <a:rPr lang="en-US" sz="1656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 en sus líneas de producción. Ahora, su producción aumentó de 5 a 8 millones de litros de pintura por mes.</a:t>
            </a:r>
            <a:endParaRPr sz="16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10406721" y="4872627"/>
            <a:ext cx="2659500" cy="3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070"/>
              <a:buFont typeface="Montserrat"/>
              <a:buNone/>
            </a:pPr>
            <a:r>
              <a:rPr lang="en-US" sz="2070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MERCADO LIBRE</a:t>
            </a:r>
            <a:endParaRPr sz="207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9630966" y="5758101"/>
            <a:ext cx="4210883" cy="18919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8001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656"/>
              <a:buFont typeface="Heebo"/>
              <a:buNone/>
            </a:pPr>
            <a:r>
              <a:rPr lang="en-US" sz="1656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Ha sabido adaptarse a las nuevas tendencias en la industria global gracias a su modelo de negocio donde aplica 4 de las 7 revoluciones tecnológicas actuales.</a:t>
            </a:r>
            <a:endParaRPr sz="165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113" y="2117229"/>
            <a:ext cx="2545850" cy="25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0763" y="2426700"/>
            <a:ext cx="2657475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45939" y="2310775"/>
            <a:ext cx="2380950" cy="215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1" name="Google Shape;14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0"/>
          <p:cNvSpPr/>
          <p:nvPr/>
        </p:nvSpPr>
        <p:spPr>
          <a:xfrm>
            <a:off x="0" y="195225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 cap="flat" cmpd="sng" w="9525">
            <a:solidFill>
              <a:srgbClr val="FFFFFF">
                <a:alpha val="1569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"/>
          <p:cNvSpPr/>
          <p:nvPr/>
        </p:nvSpPr>
        <p:spPr>
          <a:xfrm>
            <a:off x="788707" y="399877"/>
            <a:ext cx="130530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140"/>
              <a:buFont typeface="Montserrat"/>
              <a:buNone/>
            </a:pPr>
            <a:r>
              <a:rPr b="1" i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ROL DE INGENIERÍA ÉTICA Y </a:t>
            </a:r>
            <a:r>
              <a:rPr b="1" i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PROFESIÓN</a:t>
            </a:r>
            <a:endParaRPr b="1" i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10"/>
          <p:cNvSpPr/>
          <p:nvPr/>
        </p:nvSpPr>
        <p:spPr>
          <a:xfrm>
            <a:off x="7403400" y="2423050"/>
            <a:ext cx="6438300" cy="3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3756" lvl="0" marL="457200" marR="0" rtl="0" algn="l">
              <a:lnSpc>
                <a:spcPct val="18001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656"/>
              <a:buFont typeface="Heebo"/>
              <a:buChar char="-"/>
            </a:pPr>
            <a:r>
              <a:rPr lang="en-US" sz="1656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profesión de ingeniería es muy importante para conseguir la adaptación a la Industria 4.0 de la forma más eficaz, optimizada y eficiente posible. </a:t>
            </a:r>
            <a:endParaRPr sz="1656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  <a:p>
            <a:pPr indent="-333756" lvl="0" marL="457200" marR="0" rtl="0" algn="l">
              <a:lnSpc>
                <a:spcPct val="18001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656"/>
              <a:buFont typeface="Heebo"/>
              <a:buChar char="-"/>
            </a:pPr>
            <a:r>
              <a:rPr lang="en-US" sz="1656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Esta ética se rige por un conjunto de procedimientos, normas, códigos, manejo y uso de la información profesional, lo cual es importante porque regula la conducta de los ingenieros de manera específica bajo ciertos estándares a ciertos parámetros normativos.</a:t>
            </a:r>
            <a:endParaRPr sz="1656">
              <a:solidFill>
                <a:srgbClr val="DCD7E5"/>
              </a:solidFill>
              <a:latin typeface="Heebo"/>
              <a:ea typeface="Heebo"/>
              <a:cs typeface="Heebo"/>
              <a:sym typeface="Heebo"/>
            </a:endParaRPr>
          </a:p>
        </p:txBody>
      </p:sp>
      <p:pic>
        <p:nvPicPr>
          <p:cNvPr id="145" name="Google Shape;14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5975" y="2486538"/>
            <a:ext cx="5563598" cy="312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0"/>
          <p:cNvPicPr preferRelativeResize="0"/>
          <p:nvPr/>
        </p:nvPicPr>
        <p:blipFill>
          <a:blip r:embed="rId5">
            <a:alphaModFix amt="8000"/>
          </a:blip>
          <a:stretch>
            <a:fillRect/>
          </a:stretch>
        </p:blipFill>
        <p:spPr>
          <a:xfrm>
            <a:off x="113700" y="6335927"/>
            <a:ext cx="1737925" cy="19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52" name="Google Shape;15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4900"/>
            </a:srgbClr>
          </a:solidFill>
          <a:ln cap="flat" cmpd="sng" w="9525">
            <a:solidFill>
              <a:srgbClr val="FFFFFF">
                <a:alpha val="15690"/>
              </a:srgbClr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4" name="Google Shape;154;p11"/>
          <p:cNvSpPr/>
          <p:nvPr/>
        </p:nvSpPr>
        <p:spPr>
          <a:xfrm>
            <a:off x="840074" y="367693"/>
            <a:ext cx="12963900" cy="14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4374"/>
              <a:buFont typeface="Montserrat"/>
              <a:buNone/>
            </a:pPr>
            <a:r>
              <a:rPr b="1" i="1"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Desafíos que enfrentan las empresas y los profesionales en la transformación digital</a:t>
            </a:r>
            <a:endParaRPr b="1" i="1"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11"/>
          <p:cNvSpPr/>
          <p:nvPr/>
        </p:nvSpPr>
        <p:spPr>
          <a:xfrm>
            <a:off x="804675" y="2299500"/>
            <a:ext cx="4173300" cy="3630600"/>
          </a:xfrm>
          <a:prstGeom prst="roundRect">
            <a:avLst>
              <a:gd fmla="val 1612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775" y="6236525"/>
            <a:ext cx="3741100" cy="1800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11"/>
          <p:cNvSpPr/>
          <p:nvPr/>
        </p:nvSpPr>
        <p:spPr>
          <a:xfrm>
            <a:off x="979424" y="2500083"/>
            <a:ext cx="3093600" cy="3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187"/>
              <a:buFont typeface="Montserrat"/>
              <a:buNone/>
            </a:pPr>
            <a:r>
              <a:rPr lang="en-US" sz="2187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Adaptación al cambio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1"/>
          <p:cNvSpPr/>
          <p:nvPr/>
        </p:nvSpPr>
        <p:spPr>
          <a:xfrm>
            <a:off x="840075" y="3549150"/>
            <a:ext cx="4137900" cy="19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lang="en-US" sz="15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Las empresas y los profesionales deben adaptarse constantemente a los cambios en las tecnologías emergentes y las tendencias del mercado, lo que puede ser difícil y costoso.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1"/>
          <p:cNvSpPr/>
          <p:nvPr/>
        </p:nvSpPr>
        <p:spPr>
          <a:xfrm>
            <a:off x="5328075" y="2299500"/>
            <a:ext cx="4173300" cy="3630600"/>
          </a:xfrm>
          <a:prstGeom prst="roundRect">
            <a:avLst>
              <a:gd fmla="val 1612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1"/>
          <p:cNvSpPr/>
          <p:nvPr/>
        </p:nvSpPr>
        <p:spPr>
          <a:xfrm>
            <a:off x="5314725" y="3465600"/>
            <a:ext cx="4200000" cy="23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lang="en-US" sz="15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Los profesionales pueden carecer de las habilidades y conocimientos necesarios para trabajar en la Industria 4.0, lo que puede dificultar su capacidad para encontrar trabajo y tener éxito en sus carreras.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1"/>
          <p:cNvSpPr/>
          <p:nvPr/>
        </p:nvSpPr>
        <p:spPr>
          <a:xfrm>
            <a:off x="5435034" y="2416533"/>
            <a:ext cx="3959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187"/>
              <a:buFont typeface="Montserrat"/>
              <a:buNone/>
            </a:pPr>
            <a:r>
              <a:rPr lang="en-US" sz="2187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Falta de habilidades y conocimientos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1"/>
          <p:cNvSpPr/>
          <p:nvPr/>
        </p:nvSpPr>
        <p:spPr>
          <a:xfrm>
            <a:off x="10034775" y="2299500"/>
            <a:ext cx="4173300" cy="3630600"/>
          </a:xfrm>
          <a:prstGeom prst="roundRect">
            <a:avLst>
              <a:gd fmla="val 1612" name="adj"/>
            </a:avLst>
          </a:prstGeom>
          <a:solidFill>
            <a:srgbClr val="3C136D"/>
          </a:solidFill>
          <a:ln cap="flat" cmpd="sng" w="9525">
            <a:solidFill>
              <a:srgbClr val="48178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1"/>
          <p:cNvSpPr/>
          <p:nvPr/>
        </p:nvSpPr>
        <p:spPr>
          <a:xfrm>
            <a:off x="9953625" y="3465600"/>
            <a:ext cx="4335600" cy="29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79942"/>
              </a:lnSpc>
              <a:spcBef>
                <a:spcPts val="0"/>
              </a:spcBef>
              <a:spcAft>
                <a:spcPts val="0"/>
              </a:spcAft>
              <a:buClr>
                <a:srgbClr val="DCD7E5"/>
              </a:buClr>
              <a:buSzPts val="1750"/>
              <a:buFont typeface="Heebo"/>
              <a:buNone/>
            </a:pPr>
            <a:r>
              <a:rPr lang="en-US" sz="1550">
                <a:solidFill>
                  <a:srgbClr val="DCD7E5"/>
                </a:solidFill>
                <a:latin typeface="Heebo"/>
                <a:ea typeface="Heebo"/>
                <a:cs typeface="Heebo"/>
                <a:sym typeface="Heebo"/>
              </a:rPr>
              <a:t>La automatización y la inteligencia artificial pueden hacer que los trabajos ya no deban ser realizados por un humano o cambiar la forma en que se trabaja, lo que puede ser aterrador para los profesionales que temen perder su trabajo o no tener éxito en la nueva era digital.</a:t>
            </a:r>
            <a:endParaRPr sz="15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10141719" y="2416533"/>
            <a:ext cx="39594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9995"/>
              </a:lnSpc>
              <a:spcBef>
                <a:spcPts val="0"/>
              </a:spcBef>
              <a:spcAft>
                <a:spcPts val="0"/>
              </a:spcAft>
              <a:buClr>
                <a:srgbClr val="F2F0F4"/>
              </a:buClr>
              <a:buSzPts val="2187"/>
              <a:buFont typeface="Montserrat"/>
              <a:buNone/>
            </a:pPr>
            <a:r>
              <a:rPr lang="en-US" sz="2187">
                <a:solidFill>
                  <a:srgbClr val="F2F0F4"/>
                </a:solidFill>
                <a:latin typeface="Montserrat"/>
                <a:ea typeface="Montserrat"/>
                <a:cs typeface="Montserrat"/>
                <a:sym typeface="Montserrat"/>
              </a:rPr>
              <a:t>Temores sobre cambios laborales</a:t>
            </a:r>
            <a:endParaRPr sz="2187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5" name="Google Shape;165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9900" y="6191375"/>
            <a:ext cx="3695700" cy="18954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6" name="Google Shape;166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226856" y="6267563"/>
            <a:ext cx="3789150" cy="174307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